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4"/>
  </p:sldMasterIdLst>
  <p:notesMasterIdLst>
    <p:notesMasterId r:id="rId20"/>
  </p:notesMasterIdLst>
  <p:handoutMasterIdLst>
    <p:handoutMasterId r:id="rId21"/>
  </p:handoutMasterIdLst>
  <p:sldIdLst>
    <p:sldId id="278" r:id="rId5"/>
    <p:sldId id="282" r:id="rId6"/>
    <p:sldId id="271" r:id="rId7"/>
    <p:sldId id="283" r:id="rId8"/>
    <p:sldId id="288" r:id="rId9"/>
    <p:sldId id="284" r:id="rId10"/>
    <p:sldId id="286" r:id="rId11"/>
    <p:sldId id="287" r:id="rId12"/>
    <p:sldId id="289" r:id="rId13"/>
    <p:sldId id="294" r:id="rId14"/>
    <p:sldId id="295" r:id="rId15"/>
    <p:sldId id="285" r:id="rId16"/>
    <p:sldId id="293" r:id="rId17"/>
    <p:sldId id="290" r:id="rId18"/>
    <p:sldId id="29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88" autoAdjust="0"/>
  </p:normalViewPr>
  <p:slideViewPr>
    <p:cSldViewPr snapToGrid="0">
      <p:cViewPr varScale="1">
        <p:scale>
          <a:sx n="106" d="100"/>
          <a:sy n="106" d="100"/>
        </p:scale>
        <p:origin x="792" y="11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3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Strong Scaling for SPMV with Million-times-Million</a:t>
            </a:r>
            <a:r>
              <a:rPr lang="en-US" baseline="0"/>
              <a:t> Sparse Matrix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Serial/Processor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yVal>
            <c:numRef>
              <c:f>Sheet1!$B$2:$B$8</c:f>
              <c:numCache>
                <c:formatCode>General</c:formatCode>
                <c:ptCount val="7"/>
                <c:pt idx="0">
                  <c:v>2.9640000000000001E-3</c:v>
                </c:pt>
                <c:pt idx="1">
                  <c:v>1.482E-3</c:v>
                </c:pt>
                <c:pt idx="2">
                  <c:v>7.4100000000000001E-4</c:v>
                </c:pt>
                <c:pt idx="3">
                  <c:v>3.7050000000000001E-4</c:v>
                </c:pt>
                <c:pt idx="4">
                  <c:v>1.8525E-4</c:v>
                </c:pt>
                <c:pt idx="5">
                  <c:v>9.2625000000000002E-5</c:v>
                </c:pt>
                <c:pt idx="6">
                  <c:v>4.6312500000000001E-5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134-446A-8ABE-76BFF0287B6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Parallel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yVal>
            <c:numRef>
              <c:f>Sheet1!$C$2:$C$8</c:f>
              <c:numCache>
                <c:formatCode>General</c:formatCode>
                <c:ptCount val="7"/>
                <c:pt idx="0">
                  <c:v>5.8503139999999997E-3</c:v>
                </c:pt>
                <c:pt idx="1">
                  <c:v>1.8248979999999999E-3</c:v>
                </c:pt>
                <c:pt idx="2">
                  <c:v>9.8060599999999997E-4</c:v>
                </c:pt>
                <c:pt idx="3">
                  <c:v>4.05955E-4</c:v>
                </c:pt>
                <c:pt idx="4">
                  <c:v>2.0921000000000001E-4</c:v>
                </c:pt>
                <c:pt idx="5">
                  <c:v>1.07389E-4</c:v>
                </c:pt>
                <c:pt idx="6" formatCode="0.00E+00">
                  <c:v>6.3337999999999996E-5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9134-446A-8ABE-76BFF0287B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9789840"/>
        <c:axId val="860917424"/>
      </c:scatterChart>
      <c:valAx>
        <c:axId val="509789840"/>
        <c:scaling>
          <c:orientation val="minMax"/>
          <c:max val="7"/>
          <c:min val="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Log Processors + 1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0917424"/>
        <c:crosses val="autoZero"/>
        <c:crossBetween val="midCat"/>
      </c:valAx>
      <c:valAx>
        <c:axId val="860917424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Log Min</a:t>
                </a:r>
                <a:r>
                  <a:rPr lang="en-US" baseline="0" dirty="0"/>
                  <a:t> Time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97898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F4DCF1-ECAF-F7A7-2FE7-5E8E893BC4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1330B0-5BAC-7408-8C3C-78D8336840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BC71B-6527-4638-937B-C93EB849CB02}" type="datetimeFigureOut">
              <a:rPr lang="en-US" smtClean="0"/>
              <a:t>11/5/2024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7EEB3-E0A5-7440-F7ED-F59975ED1E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48D11-7466-6432-3BF5-64A1A1FA59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70580-B89C-4157-871D-6B9318EE5F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5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465A2-8C9C-419F-9FD8-234480873777}" type="datetimeFigureOut">
              <a:rPr lang="en-US" smtClean="0"/>
              <a:t>11/5/2024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F00E9-A49D-4007-B3B9-A3783809E5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223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649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191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63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89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488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056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38DBB-1277-1216-4DDF-60735B252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BB150A-FF0A-7CBB-5EB1-66F047FE0B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E6FF0D-3556-8571-FADA-77A6759393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C60BD-1674-B0B8-7F69-117E897742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325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626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30566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93063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8020" y="662937"/>
            <a:ext cx="4624442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88CE9D0-E6DB-A38D-ED84-A53D0493E6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26745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411926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3C4A872-A473-BFD2-150E-387250C2B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5C8D53B-A579-BCFA-58E8-C386DABC92CD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3A34CAC-4A03-ADDB-E97F-8675E68FC0B3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C733506-2F0D-8F31-52D1-5244F04A706B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9356E3D-E14C-9C43-7CE4-A7156B1E10DB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itle 19">
            <a:extLst>
              <a:ext uri="{FF2B5EF4-FFF2-40B4-BE49-F238E27FC236}">
                <a16:creationId xmlns:a16="http://schemas.microsoft.com/office/drawing/2014/main" id="{85C652DA-55F6-9691-4254-344E0A4E9A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3924"/>
            <a:ext cx="11090275" cy="168405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DB7AC4F-2818-7F0D-AC6A-736D5F2C73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0863" y="2419350"/>
            <a:ext cx="11090274" cy="39131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61DF04-D7CB-2B19-8BB9-3E90A6619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10824" y="1514007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DE1CC00-F893-E215-8086-65B6605C5F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EBF50D9-F9B8-ADB3-8B4A-AF19564EE6E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0BE1060-7183-58F8-EEBF-64135EE82BC5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E597A3BE-0D13-9033-E3FD-78202DB79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168304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867D9A-3F3B-94C3-244B-0006226AE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063019" y="3199533"/>
            <a:ext cx="3597052" cy="2615018"/>
            <a:chOff x="4541453" y="3199533"/>
            <a:chExt cx="3597052" cy="2615018"/>
          </a:xfrm>
        </p:grpSpPr>
        <p:sp>
          <p:nvSpPr>
            <p:cNvPr id="13" name="Freeform: Shape 38">
              <a:extLst>
                <a:ext uri="{FF2B5EF4-FFF2-40B4-BE49-F238E27FC236}">
                  <a16:creationId xmlns:a16="http://schemas.microsoft.com/office/drawing/2014/main" id="{955FC3D1-6227-A188-CCDB-11D573FD807A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E6BE70E-C41E-449D-A48C-4EB6BB7DC20D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B7C0B12B-49BE-7855-18FB-8583C8DD961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7C78A37-D378-70D3-D6E3-AB9400EB583E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2491172-466F-19CC-B639-A1C3CAB1D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90545" y="4100655"/>
            <a:ext cx="1335600" cy="1262947"/>
            <a:chOff x="10145015" y="2343978"/>
            <a:chExt cx="1335600" cy="1262947"/>
          </a:xfrm>
        </p:grpSpPr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45EC885D-265C-397B-5DAF-57A66CDA30B5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01DB21-D937-2F89-DC26-063DFC7800C8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07653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4045464"/>
            <a:ext cx="11115355" cy="2286000"/>
          </a:xfrm>
        </p:spPr>
        <p:txBody>
          <a:bodyPr anchor="ctr">
            <a:no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594"/>
            <a:ext cx="12192000" cy="3771878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BF9F63-86BE-5515-AD3C-59481B3FF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2996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96900"/>
            <a:ext cx="4159160" cy="3155900"/>
          </a:xfrm>
        </p:spPr>
        <p:txBody>
          <a:bodyPr lIns="91440" anchor="b">
            <a:no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271" y="3505200"/>
            <a:ext cx="4159160" cy="2352356"/>
          </a:xfrm>
        </p:spPr>
        <p:txBody>
          <a:bodyPr lIns="91440" rIns="9144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0ABD6E1-FE78-D78B-E80C-09490F5D8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BB1BCD-5C1C-ED05-D6B4-F92367209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00A5CAB-28E9-FB7A-E72E-39F3ADE58C6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BA2D9BC-CA87-28FA-7A02-455E740EAC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734E5ADF-EEF0-2501-9D7B-8FC1A49F60A7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80F3839-9B1B-2346-C1F4-E876E6AE32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78049" y="78871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tIns="36576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7428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87E98C0-6053-9701-92D0-4EF9ADBC5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9063019" y="746716"/>
            <a:ext cx="3597052" cy="2615018"/>
            <a:chOff x="4541453" y="3199533"/>
            <a:chExt cx="3597052" cy="2615018"/>
          </a:xfrm>
        </p:grpSpPr>
        <p:sp>
          <p:nvSpPr>
            <p:cNvPr id="8" name="Freeform: Shape 38">
              <a:extLst>
                <a:ext uri="{FF2B5EF4-FFF2-40B4-BE49-F238E27FC236}">
                  <a16:creationId xmlns:a16="http://schemas.microsoft.com/office/drawing/2014/main" id="{C32B1A1D-760B-9D3D-A869-E50FC962A629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02EF78B-5BDF-8632-B9B1-087DB042EEC7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0" name="Freeform: Shape 32">
                <a:extLst>
                  <a:ext uri="{FF2B5EF4-FFF2-40B4-BE49-F238E27FC236}">
                    <a16:creationId xmlns:a16="http://schemas.microsoft.com/office/drawing/2014/main" id="{5C54B3E8-515B-0865-9321-DB3793A6224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6E92718-2CCD-B15D-8DE5-46285BEA256B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A0B78B-84F0-8B85-40E8-678689DC1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723112" y="5088958"/>
            <a:ext cx="1335600" cy="1262947"/>
            <a:chOff x="10145015" y="2343978"/>
            <a:chExt cx="1335600" cy="1262947"/>
          </a:xfrm>
        </p:grpSpPr>
        <p:sp>
          <p:nvSpPr>
            <p:cNvPr id="20" name="Freeform: Shape 25">
              <a:extLst>
                <a:ext uri="{FF2B5EF4-FFF2-40B4-BE49-F238E27FC236}">
                  <a16:creationId xmlns:a16="http://schemas.microsoft.com/office/drawing/2014/main" id="{2E5D7C6F-BF77-9B7D-5B12-7AF3ED280B43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A599EE6-2673-0AD8-EAE0-45C79326015E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498474"/>
            <a:ext cx="7960421" cy="145021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40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1343" y="2103039"/>
            <a:ext cx="7929940" cy="397962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630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96D26C0-4AFC-33CC-99BE-317E9A84435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376680"/>
            <a:ext cx="9144000" cy="2286000"/>
          </a:xfrm>
        </p:spPr>
        <p:txBody>
          <a:bodyPr anchor="b">
            <a:no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799840"/>
            <a:ext cx="9144000" cy="22860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994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08635"/>
            <a:ext cx="11090274" cy="1332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65629D-0977-C0EA-5E0B-C4822F43DAE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5540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9829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974" y="196900"/>
            <a:ext cx="4899628" cy="2331490"/>
          </a:xfrm>
        </p:spPr>
        <p:txBody>
          <a:bodyPr anchor="b" anchorCtr="0">
            <a:noAutofit/>
          </a:bodyPr>
          <a:lstStyle>
            <a:lvl1pPr algn="r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3162" y="2827209"/>
            <a:ext cx="4917440" cy="344214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algn="r">
              <a:defRPr sz="1200">
                <a:solidFill>
                  <a:schemeClr val="tx1"/>
                </a:solidFill>
              </a:defRPr>
            </a:lvl2pPr>
            <a:lvl3pPr algn="r">
              <a:defRPr sz="1200">
                <a:solidFill>
                  <a:schemeClr val="tx1"/>
                </a:solidFill>
              </a:defRPr>
            </a:lvl3pPr>
            <a:lvl4pPr algn="r">
              <a:defRPr sz="1200">
                <a:solidFill>
                  <a:schemeClr val="tx1"/>
                </a:solidFill>
              </a:defRPr>
            </a:lvl4pPr>
            <a:lvl5pPr algn="r"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588" y="0"/>
            <a:ext cx="609599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04CD02-7C7D-28DD-85A8-2FD92C29D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FB7341D0-DC30-9661-B3E0-91DE7C37946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2A118B5-9F91-EA1B-3F95-6BFA5095544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208891A5-91FA-D924-CB46-E74B50635001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BE5F7483-2261-D4C4-30E3-2D379D8CA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47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3463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50801"/>
            <a:ext cx="11090275" cy="1237360"/>
          </a:xfrm>
        </p:spPr>
        <p:txBody>
          <a:bodyPr anchor="t" anchorCtr="0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3720" y="1917065"/>
            <a:ext cx="2921000" cy="429768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4048759" y="1917065"/>
            <a:ext cx="7591799" cy="429768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8155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8315"/>
            <a:ext cx="11090274" cy="1332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FC6ED4-22DD-0C3B-D15A-218307AB6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12" name="Freeform: Shape 25">
              <a:extLst>
                <a:ext uri="{FF2B5EF4-FFF2-40B4-BE49-F238E27FC236}">
                  <a16:creationId xmlns:a16="http://schemas.microsoft.com/office/drawing/2014/main" id="{E4CD0F67-4BE8-1120-FCAE-806F9E18DD5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9B74B85-E3CB-E24E-54C6-AB161411D93A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Freeform: Shape 21">
            <a:extLst>
              <a:ext uri="{FF2B5EF4-FFF2-40B4-BE49-F238E27FC236}">
                <a16:creationId xmlns:a16="http://schemas.microsoft.com/office/drawing/2014/main" id="{5781DEED-6608-D622-CA5E-C91FD8645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1965095"/>
            <a:ext cx="5435600" cy="399565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4B946DE-F802-2F36-2789-09D7F8604081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01305" y="1965095"/>
            <a:ext cx="5339397" cy="399565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6596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57989ED-9663-5033-AA83-267069FC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36" y="549274"/>
            <a:ext cx="5179330" cy="2841829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54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9537" y="3646704"/>
            <a:ext cx="5179330" cy="270616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392876F-0BBD-F80A-DE7F-8831AD3BF3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26138" y="549275"/>
            <a:ext cx="5654675" cy="57880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E08E8E-10CB-55BC-8AFF-E64C800B9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0" name="Freeform: Shape 15">
              <a:extLst>
                <a:ext uri="{FF2B5EF4-FFF2-40B4-BE49-F238E27FC236}">
                  <a16:creationId xmlns:a16="http://schemas.microsoft.com/office/drawing/2014/main" id="{B439260B-AC6B-1C83-1A63-058A7E7EFCC9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DD32DC-9BAF-DA32-4E29-A6D403E04377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739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5650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89351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85868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413379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67432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48230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67354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587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8" r:id="rId2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-mpi.org/en/v5.0.x/tuning-apps/networking/cuda.html" TargetMode="External"/><Relationship Id="rId2" Type="http://schemas.openxmlformats.org/officeDocument/2006/relationships/hyperlink" Target="https://developer.nvidia.com/blog/introduction-cuda-aware-mpi/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-mpi.org/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juliaparallel.org/MPI.jl/latest/examples/01-hello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juliaparallel.org/MPI.jl/latest/examples/04-sendrecv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ctr">
            <a:noAutofit/>
          </a:bodyPr>
          <a:lstStyle/>
          <a:p>
            <a:r>
              <a:rPr lang="en-US" dirty="0"/>
              <a:t>Parallel Computing with MPI</a:t>
            </a:r>
            <a:br>
              <a:rPr lang="en-US" dirty="0"/>
            </a:br>
            <a:r>
              <a:rPr lang="en-US" sz="1000" dirty="0"/>
              <a:t>Finding meaning after Moore’s Law.</a:t>
            </a:r>
            <a:endParaRPr lang="en-US" dirty="0"/>
          </a:p>
        </p:txBody>
      </p:sp>
      <p:pic>
        <p:nvPicPr>
          <p:cNvPr id="8" name="Picture Placeholder 13" descr="Data points digital background">
            <a:extLst>
              <a:ext uri="{FF2B5EF4-FFF2-40B4-BE49-F238E27FC236}">
                <a16:creationId xmlns:a16="http://schemas.microsoft.com/office/drawing/2014/main" id="{53227D59-33F9-9DDB-1C5C-A938A989EE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6" r="7936"/>
          <a:stretch/>
        </p:blipFill>
        <p:spPr/>
      </p:pic>
    </p:spTree>
    <p:extLst>
      <p:ext uri="{BB962C8B-B14F-4D97-AF65-F5344CB8AC3E}">
        <p14:creationId xmlns:p14="http://schemas.microsoft.com/office/powerpoint/2010/main" val="2803092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82E80-94A5-DD03-F828-3E5F9AFE1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9C0D1-702B-F182-EB75-41C70BD4D184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t">
            <a:noAutofit/>
          </a:bodyPr>
          <a:lstStyle/>
          <a:p>
            <a:r>
              <a:rPr lang="en-US" dirty="0"/>
              <a:t>Reductions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FAB6FC-89B7-0A06-3CBF-EE163AFAA8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1591140"/>
            <a:ext cx="3916680" cy="4297680"/>
          </a:xfrm>
          <a:noFill/>
        </p:spPr>
        <p:txBody>
          <a:bodyPr vert="horz" lIns="0" tIns="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Parallel primitives that can efficiently “reduce”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Common reductions are addition, multiplication, min, max,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Gathers result into a single rank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use </a:t>
            </a:r>
            <a:r>
              <a:rPr lang="en-US" dirty="0" err="1"/>
              <a:t>MPI.Allreduce</a:t>
            </a:r>
            <a:r>
              <a:rPr lang="en-US" dirty="0"/>
              <a:t> to </a:t>
            </a:r>
            <a:r>
              <a:rPr lang="en-US" dirty="0" err="1"/>
              <a:t>Bcast</a:t>
            </a:r>
            <a:r>
              <a:rPr lang="en-US" dirty="0"/>
              <a:t> result to all ranks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4BE172-0938-F386-A596-728B32F6AA15}"/>
              </a:ext>
            </a:extLst>
          </p:cNvPr>
          <p:cNvSpPr/>
          <p:nvPr/>
        </p:nvSpPr>
        <p:spPr>
          <a:xfrm>
            <a:off x="2292103" y="4699103"/>
            <a:ext cx="3203534" cy="19715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black background&#10;&#10;Description automatically generated">
            <a:extLst>
              <a:ext uri="{FF2B5EF4-FFF2-40B4-BE49-F238E27FC236}">
                <a16:creationId xmlns:a16="http://schemas.microsoft.com/office/drawing/2014/main" id="{178B9E91-BF09-857F-DB25-A10091B52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034" y="4893175"/>
            <a:ext cx="2942857" cy="1552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F896CC-39EA-4F13-ECAC-5B9BC216B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699103"/>
            <a:ext cx="5029200" cy="1333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67F426-46CC-7CC3-D631-07FC682F7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66461"/>
            <a:ext cx="435292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632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33ACE-9303-8BC3-92EE-D130074C1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93DFF-89C6-2F9E-3AAE-C1E44D0B90C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t">
            <a:noAutofit/>
          </a:bodyPr>
          <a:lstStyle/>
          <a:p>
            <a:r>
              <a:rPr lang="en-US" dirty="0"/>
              <a:t>Many other cool things</a:t>
            </a:r>
          </a:p>
        </p:txBody>
      </p:sp>
      <p:pic>
        <p:nvPicPr>
          <p:cNvPr id="9" name="Content Placeholder 8" descr="A row of computer servers&#10;&#10;Description automatically generated">
            <a:extLst>
              <a:ext uri="{FF2B5EF4-FFF2-40B4-BE49-F238E27FC236}">
                <a16:creationId xmlns:a16="http://schemas.microsoft.com/office/drawing/2014/main" id="{21FC4BFC-38CA-1A9B-2639-B5BB6DD500C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252" y="1505868"/>
            <a:ext cx="6772885" cy="4515256"/>
          </a:xfrm>
        </p:spPr>
      </p:pic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CC8766DC-C6E2-D08A-20F3-967A49E3518E}"/>
              </a:ext>
            </a:extLst>
          </p:cNvPr>
          <p:cNvSpPr txBox="1">
            <a:spLocks/>
          </p:cNvSpPr>
          <p:nvPr/>
        </p:nvSpPr>
        <p:spPr>
          <a:xfrm>
            <a:off x="553720" y="1917065"/>
            <a:ext cx="3916680" cy="4297680"/>
          </a:xfrm>
          <a:prstGeom prst="rect">
            <a:avLst/>
          </a:prstGeom>
          <a:noFill/>
        </p:spPr>
        <p:txBody>
          <a:bodyPr vert="horz" wrap="square" lIns="0" tIns="0" rIns="9144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We’ve covered the basics but there is a lot more…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Scans (Basically prefix sum stuff)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Reductions as a Julia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Remote Memory Access (NVSHMEMRMA which is a real acronym)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Communicating along a Graph Topology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communicators than just COMM_WORLD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 probably a lot more!</a:t>
            </a:r>
          </a:p>
        </p:txBody>
      </p:sp>
    </p:spTree>
    <p:extLst>
      <p:ext uri="{BB962C8B-B14F-4D97-AF65-F5344CB8AC3E}">
        <p14:creationId xmlns:p14="http://schemas.microsoft.com/office/powerpoint/2010/main" val="408142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 descr="Data Points Digital background">
            <a:extLst>
              <a:ext uri="{FF2B5EF4-FFF2-40B4-BE49-F238E27FC236}">
                <a16:creationId xmlns:a16="http://schemas.microsoft.com/office/drawing/2014/main" id="{1358CD3B-43A8-5BF7-2E60-B0563F068D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A84D4AF-8D29-5A55-F3F8-1E928E3B08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PartitionedArrays.jl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450744F-A4B6-FD90-F6DA-4EF9A192E3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“This package provides distributed (a.k.a. partitioned) vectors and sparse matrices like the ones needed in distributed finite differences, finite volumes, or finite element computations.”</a:t>
            </a:r>
          </a:p>
          <a:p>
            <a:r>
              <a:rPr lang="en-US" dirty="0"/>
              <a:t>“The main objective of this package is to avoid to interface directly with MPI or MPI-based libraries when prototyping and debugging distributed parallel codes.”</a:t>
            </a:r>
          </a:p>
        </p:txBody>
      </p:sp>
    </p:spTree>
    <p:extLst>
      <p:ext uri="{BB962C8B-B14F-4D97-AF65-F5344CB8AC3E}">
        <p14:creationId xmlns:p14="http://schemas.microsoft.com/office/powerpoint/2010/main" val="2855514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23900-38A3-4ED9-09CE-90B1BE6E0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0EF56-604C-AB40-A236-D237F325C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PartitionedArrays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3698C-48CB-14FA-2E3F-FE48EC33A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using </a:t>
            </a:r>
            <a:r>
              <a:rPr lang="en-US" sz="2000" dirty="0" err="1"/>
              <a:t>PartitionedArrays</a:t>
            </a: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/>
              <a:t>with_mpi</a:t>
            </a:r>
            <a:r>
              <a:rPr lang="en-US" sz="2000" dirty="0"/>
              <a:t>() do distribute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    np = 3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    ranks = distribute(</a:t>
            </a:r>
            <a:r>
              <a:rPr lang="en-US" sz="2000" dirty="0" err="1"/>
              <a:t>LinearIndices</a:t>
            </a:r>
            <a:r>
              <a:rPr lang="en-US" sz="2000" dirty="0"/>
              <a:t>((np,)))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    t = </a:t>
            </a:r>
            <a:r>
              <a:rPr lang="en-US" sz="2000" dirty="0" err="1"/>
              <a:t>PTimer</a:t>
            </a:r>
            <a:r>
              <a:rPr lang="en-US" sz="2000" dirty="0"/>
              <a:t>(ranks)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    tic!(t)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    map(ranks) do rank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        sleep(rank)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    end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    toc!(</a:t>
            </a:r>
            <a:r>
              <a:rPr lang="en-US" sz="2000" dirty="0" err="1"/>
              <a:t>t,"Sleep</a:t>
            </a:r>
            <a:r>
              <a:rPr lang="en-US" sz="2000" dirty="0"/>
              <a:t>")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    display(t)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end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4339F1-4514-733C-2EB4-3292929B1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043" y="2734545"/>
            <a:ext cx="6487614" cy="271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35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lIns="0">
            <a:normAutofit/>
          </a:bodyPr>
          <a:lstStyle/>
          <a:p>
            <a:r>
              <a:rPr lang="en-US" dirty="0"/>
              <a:t>Test with SPMV(</a:t>
            </a:r>
            <a:r>
              <a:rPr lang="en-US" dirty="0" err="1"/>
              <a:t>SParse</a:t>
            </a:r>
            <a:r>
              <a:rPr lang="en-US" dirty="0"/>
              <a:t> Matrix Vector multiplication)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noFill/>
        </p:spPr>
        <p:txBody>
          <a:bodyPr vert="horz" lIns="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Created a million-by-million sparse tridiagonal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Distributed it among multiple MPI ranks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Distribute the required vector information to the appropriate ranks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 the 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PartitionedArrays.jl</a:t>
            </a:r>
            <a:r>
              <a:rPr lang="en-US" dirty="0"/>
              <a:t>, easy as doing A*x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33A818D-312A-9DDD-4D43-7FC804EBF2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346965"/>
              </p:ext>
            </p:extLst>
          </p:nvPr>
        </p:nvGraphicFramePr>
        <p:xfrm>
          <a:off x="5409912" y="1154315"/>
          <a:ext cx="6158279" cy="5510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8667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>
            <a:normAutofit/>
          </a:bodyPr>
          <a:lstStyle/>
          <a:p>
            <a:r>
              <a:rPr lang="en-US" dirty="0"/>
              <a:t>What the future holds…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 lnSpcReduction="10000"/>
          </a:bodyPr>
          <a:lstStyle/>
          <a:p>
            <a:r>
              <a:rPr lang="en-US" dirty="0"/>
              <a:t>Kernal Abstractions (Shared Memory)</a:t>
            </a:r>
          </a:p>
          <a:p>
            <a:r>
              <a:rPr lang="en-US" dirty="0"/>
              <a:t>MPI (Distributed Memory)</a:t>
            </a:r>
          </a:p>
          <a:p>
            <a:r>
              <a:rPr lang="en-US" dirty="0"/>
              <a:t>CUDA-aware MPI (</a:t>
            </a:r>
            <a:r>
              <a:rPr lang="en-US" dirty="0">
                <a:hlinkClick r:id="rId2"/>
              </a:rPr>
              <a:t>https://developer.nvidia.com/blog/introduction-cuda-aware-mpi/</a:t>
            </a:r>
            <a:r>
              <a:rPr lang="en-US" dirty="0"/>
              <a:t>)</a:t>
            </a:r>
          </a:p>
          <a:p>
            <a:r>
              <a:rPr lang="en-US" dirty="0"/>
              <a:t>(</a:t>
            </a:r>
            <a:r>
              <a:rPr lang="en-US" dirty="0">
                <a:hlinkClick r:id="rId3"/>
              </a:rPr>
              <a:t>https://docs.open-mpi.org/en/v5.0.x/tuning-apps/networking/cuda.html</a:t>
            </a:r>
            <a:r>
              <a:rPr lang="en-US" dirty="0"/>
              <a:t>)</a:t>
            </a:r>
          </a:p>
        </p:txBody>
      </p:sp>
      <p:pic>
        <p:nvPicPr>
          <p:cNvPr id="25" name="Picture Placeholder 24" descr="A close-up of a network">
            <a:extLst>
              <a:ext uri="{FF2B5EF4-FFF2-40B4-BE49-F238E27FC236}">
                <a16:creationId xmlns:a16="http://schemas.microsoft.com/office/drawing/2014/main" id="{41A1C574-72C6-642F-E4D2-FF0C993AEF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"/>
          <a:stretch/>
        </p:blipFill>
        <p:spPr/>
      </p:pic>
    </p:spTree>
    <p:extLst>
      <p:ext uri="{BB962C8B-B14F-4D97-AF65-F5344CB8AC3E}">
        <p14:creationId xmlns:p14="http://schemas.microsoft.com/office/powerpoint/2010/main" val="2547630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D5BE93-0252-3CC3-B567-14EC47EB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231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800" dirty="0"/>
              <a:t>Why parallel computing?</a:t>
            </a:r>
            <a:br>
              <a:rPr lang="en-US" sz="4800" dirty="0"/>
            </a:br>
            <a:endParaRPr lang="en-US" sz="48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6121B6-C5F1-160A-C413-A6625CF41B0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4295776" y="1446546"/>
            <a:ext cx="7345363" cy="3966495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726625-F20D-4BE4-2B02-5B40543EE598}"/>
              </a:ext>
            </a:extLst>
          </p:cNvPr>
          <p:cNvSpPr txBox="1"/>
          <p:nvPr/>
        </p:nvSpPr>
        <p:spPr>
          <a:xfrm>
            <a:off x="447675" y="2190750"/>
            <a:ext cx="34766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to gain speed by bumping up clock rates (yellow).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Turned out the increased heat emissions limited our ability to do that.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attempts at more “parallel-like” computing (pipelining, SIMD, etc.)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Truly parallel computing came with multi-processor, multi-core (dark orange)</a:t>
            </a:r>
          </a:p>
        </p:txBody>
      </p:sp>
    </p:spTree>
    <p:extLst>
      <p:ext uri="{BB962C8B-B14F-4D97-AF65-F5344CB8AC3E}">
        <p14:creationId xmlns:p14="http://schemas.microsoft.com/office/powerpoint/2010/main" val="2665045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322" y="360704"/>
            <a:ext cx="11115355" cy="1449989"/>
          </a:xfrm>
          <a:noFill/>
        </p:spPr>
        <p:txBody>
          <a:bodyPr anchor="ctr"/>
          <a:lstStyle/>
          <a:p>
            <a:r>
              <a:rPr lang="en-US" dirty="0"/>
              <a:t>Memory Organization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7F7417-00E0-525B-0DFA-0791807AC0BB}"/>
              </a:ext>
            </a:extLst>
          </p:cNvPr>
          <p:cNvSpPr txBox="1"/>
          <p:nvPr/>
        </p:nvSpPr>
        <p:spPr>
          <a:xfrm>
            <a:off x="760491" y="2047814"/>
            <a:ext cx="45810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Shared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processors have physical access to the same memory (bus-based)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share the same logical view of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My array is your array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what OpenMP is for (in C, C++ and Fortran)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Julia has Threads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D9014-2E3A-4CE7-C7B1-4C103D997BA9}"/>
              </a:ext>
            </a:extLst>
          </p:cNvPr>
          <p:cNvSpPr txBox="1"/>
          <p:nvPr/>
        </p:nvSpPr>
        <p:spPr>
          <a:xfrm>
            <a:off x="6183694" y="1958246"/>
            <a:ext cx="50939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Distributed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Processors require using the network to access memory from other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Needs communications from other processes for data exchange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need your array results, please hand them 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what MPI is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Julia has </a:t>
            </a:r>
            <a:r>
              <a:rPr lang="en-US" dirty="0" err="1"/>
              <a:t>MPI.jl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F194C7-96B2-15BD-AC03-99C1D5EA7370}"/>
              </a:ext>
            </a:extLst>
          </p:cNvPr>
          <p:cNvSpPr/>
          <p:nvPr/>
        </p:nvSpPr>
        <p:spPr>
          <a:xfrm>
            <a:off x="1601609" y="4677738"/>
            <a:ext cx="3047749" cy="14139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omputer graphics with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9FD5E5F0-9D22-DBB7-3937-93E75C798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144" y="4762217"/>
            <a:ext cx="3047748" cy="12556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0FE6DC8-B753-1FE6-2021-22E6B1C04D44}"/>
              </a:ext>
            </a:extLst>
          </p:cNvPr>
          <p:cNvSpPr/>
          <p:nvPr/>
        </p:nvSpPr>
        <p:spPr>
          <a:xfrm>
            <a:off x="6878270" y="4677738"/>
            <a:ext cx="3047749" cy="14139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ue and green squares with black text&#10;&#10;Description automatically generated">
            <a:extLst>
              <a:ext uri="{FF2B5EF4-FFF2-40B4-BE49-F238E27FC236}">
                <a16:creationId xmlns:a16="http://schemas.microsoft.com/office/drawing/2014/main" id="{4EEC8978-445A-32D4-90CD-0613614B9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271" y="4744368"/>
            <a:ext cx="3047748" cy="128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48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196900"/>
            <a:ext cx="9923996" cy="1079639"/>
          </a:xfrm>
          <a:noFill/>
        </p:spPr>
        <p:txBody>
          <a:bodyPr>
            <a:noAutofit/>
          </a:bodyPr>
          <a:lstStyle/>
          <a:p>
            <a:r>
              <a:rPr lang="en-US" dirty="0"/>
              <a:t>What does </a:t>
            </a:r>
            <a:r>
              <a:rPr lang="en-US" dirty="0" err="1"/>
              <a:t>HiPerGator</a:t>
            </a:r>
            <a:r>
              <a:rPr lang="en-US" dirty="0"/>
              <a:t> look like?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711" y="1649240"/>
            <a:ext cx="3788041" cy="2352356"/>
          </a:xfrm>
          <a:noFill/>
        </p:spPr>
        <p:txBody>
          <a:bodyPr/>
          <a:lstStyle/>
          <a:p>
            <a:r>
              <a:rPr lang="en-US" sz="1800" dirty="0"/>
              <a:t>Let’s look at </a:t>
            </a:r>
            <a:r>
              <a:rPr lang="en-US" sz="1800" dirty="0" err="1"/>
              <a:t>hpg</a:t>
            </a:r>
            <a:r>
              <a:rPr lang="en-US" sz="1800" dirty="0"/>
              <a:t>-dev: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Each node is probably a single motherboard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8 Sockets for 2 CPUs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32 Cores per CPU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SMT disabled (Simultaneous Multithreading or Hyperthreading)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Each CPU has its own shared memory between cores (L3 cache)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Each motherboard has 500GB of RAM, with the 2 CPUs connected by a memory bus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They use SMP (Symmetric Multiprocessing) so they can communicate on RAM)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4E160A-D81A-90BA-8369-8753BA219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458" y="1649240"/>
            <a:ext cx="7761584" cy="2352357"/>
          </a:xfrm>
          <a:prstGeom prst="rect">
            <a:avLst/>
          </a:prstGeom>
        </p:spPr>
      </p:pic>
      <p:pic>
        <p:nvPicPr>
          <p:cNvPr id="10" name="Picture 9" descr="A close-up of a computer chip&#10;&#10;Description automatically generated">
            <a:extLst>
              <a:ext uri="{FF2B5EF4-FFF2-40B4-BE49-F238E27FC236}">
                <a16:creationId xmlns:a16="http://schemas.microsoft.com/office/drawing/2014/main" id="{C507E96A-98BF-E0F7-60FE-5EC7426E25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458" y="4143692"/>
            <a:ext cx="3525783" cy="23523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4E5CB3-733E-91D1-D1E1-C5F402056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262" y="4143692"/>
            <a:ext cx="3997564" cy="235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92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06B59-80B8-CEED-0BCA-BC3F80A85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3C2F317-81E4-3678-2FF2-495B3A95470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7C6D33A-37B7-D2C4-2C1C-6D5253D0D480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8145A95-72C3-9BFC-32D2-908F235E389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/>
          <a:lstStyle/>
          <a:p>
            <a:r>
              <a:rPr lang="en-US" dirty="0" err="1"/>
              <a:t>MPI.jl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9890" y="2827209"/>
            <a:ext cx="4410711" cy="344214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Letting you code like a C (not even C++) programmer again</a:t>
            </a:r>
          </a:p>
        </p:txBody>
      </p:sp>
      <p:pic>
        <p:nvPicPr>
          <p:cNvPr id="20" name="Picture Placeholder 19" descr="A close-up of a graph">
            <a:extLst>
              <a:ext uri="{FF2B5EF4-FFF2-40B4-BE49-F238E27FC236}">
                <a16:creationId xmlns:a16="http://schemas.microsoft.com/office/drawing/2014/main" id="{A7019768-5E2A-F9D1-62D6-EC7C5F0BBE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/>
        </p:blipFill>
        <p:spPr/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C4A7DC2-42C3-FDDF-02BF-9598D75A6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0E8BE5A-E50B-92A6-5BFD-FAE935AFA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6338" y="3790033"/>
            <a:ext cx="26289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3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2343A-9CB0-F2AD-EF62-5DEE3E97F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MPI for Multiple Nodes and what it 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744DD-5BC8-42C8-4313-13CE95ED5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MPI (Message Passing Interface) by itself is a standard</a:t>
            </a:r>
          </a:p>
          <a:p>
            <a:r>
              <a:rPr lang="en-US" dirty="0"/>
              <a:t>This standard is implemented by different groups</a:t>
            </a:r>
          </a:p>
          <a:p>
            <a:r>
              <a:rPr lang="en-US" dirty="0" err="1"/>
              <a:t>HiPerGator</a:t>
            </a:r>
            <a:r>
              <a:rPr lang="en-US" dirty="0"/>
              <a:t> specifically has </a:t>
            </a:r>
            <a:r>
              <a:rPr lang="en-US" dirty="0" err="1"/>
              <a:t>OpenMPI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https://www.open-mpi.org/</a:t>
            </a:r>
            <a:endParaRPr lang="en-US" dirty="0"/>
          </a:p>
          <a:p>
            <a:r>
              <a:rPr lang="en-US" dirty="0"/>
              <a:t>Meant for allowing different processes with their own private memory spaces to communicate between each other</a:t>
            </a:r>
          </a:p>
          <a:p>
            <a:r>
              <a:rPr lang="en-US" dirty="0"/>
              <a:t>Perfect for distributed memory systems since processors on one node can’t see memory located on another node</a:t>
            </a:r>
          </a:p>
          <a:p>
            <a:r>
              <a:rPr lang="en-US" dirty="0"/>
              <a:t>Implements message sending/receiving, data gathering/scattering and reduction algorithms</a:t>
            </a:r>
          </a:p>
          <a:p>
            <a:endParaRPr lang="en-US" dirty="0"/>
          </a:p>
        </p:txBody>
      </p:sp>
      <p:pic>
        <p:nvPicPr>
          <p:cNvPr id="5" name="Picture 4" descr="A blue and white logo&#10;&#10;Description automatically generated">
            <a:extLst>
              <a:ext uri="{FF2B5EF4-FFF2-40B4-BE49-F238E27FC236}">
                <a16:creationId xmlns:a16="http://schemas.microsoft.com/office/drawing/2014/main" id="{400D1A64-1AF0-1AE4-16BA-2A4191709B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192" y="1801881"/>
            <a:ext cx="1639831" cy="16271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50448EF-79E3-FC13-84B5-00B4F986F2D1}"/>
              </a:ext>
            </a:extLst>
          </p:cNvPr>
          <p:cNvSpPr/>
          <p:nvPr/>
        </p:nvSpPr>
        <p:spPr>
          <a:xfrm>
            <a:off x="8511283" y="3092658"/>
            <a:ext cx="3381698" cy="29900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black background&#10;&#10;Description automatically generated">
            <a:extLst>
              <a:ext uri="{FF2B5EF4-FFF2-40B4-BE49-F238E27FC236}">
                <a16:creationId xmlns:a16="http://schemas.microsoft.com/office/drawing/2014/main" id="{CB70D4F3-9C00-0561-A90B-2D90C358CF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5233" y="4385632"/>
            <a:ext cx="2942857" cy="1552381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EE06B30-9720-CFCA-16A6-E7F3A5FDFE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439" y="3014836"/>
            <a:ext cx="1658222" cy="1370797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9A536920-D069-B4F3-8E11-32658C0FEC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661" y="3014835"/>
            <a:ext cx="1658222" cy="137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41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CC09F-7383-3A4C-555C-35DA0BB4B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MPI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E7E655-DBBE-1E38-D543-EB34028F2F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777510" cy="3995650"/>
          </a:xfrm>
        </p:spPr>
        <p:txBody>
          <a:bodyPr>
            <a:normAutofit/>
          </a:bodyPr>
          <a:lstStyle/>
          <a:p>
            <a:r>
              <a:rPr lang="en-US" dirty="0"/>
              <a:t>using MPI</a:t>
            </a:r>
          </a:p>
          <a:p>
            <a:r>
              <a:rPr lang="en-US" dirty="0" err="1"/>
              <a:t>MPI.Init</a:t>
            </a:r>
            <a:r>
              <a:rPr lang="en-US" dirty="0"/>
              <a:t>()</a:t>
            </a:r>
          </a:p>
          <a:p>
            <a:r>
              <a:rPr lang="en-US" dirty="0"/>
              <a:t>comm = MPI.COMM_WORLD</a:t>
            </a:r>
          </a:p>
          <a:p>
            <a:r>
              <a:rPr lang="en-US" dirty="0" err="1"/>
              <a:t>println</a:t>
            </a:r>
            <a:r>
              <a:rPr lang="en-US" dirty="0"/>
              <a:t>("Hello world, I am rank $(</a:t>
            </a:r>
            <a:r>
              <a:rPr lang="en-US" dirty="0" err="1"/>
              <a:t>MPI.Comm_rank</a:t>
            </a:r>
            <a:r>
              <a:rPr lang="en-US" dirty="0"/>
              <a:t>(comm)) of $(</a:t>
            </a:r>
            <a:r>
              <a:rPr lang="en-US" dirty="0" err="1"/>
              <a:t>MPI.Comm_size</a:t>
            </a:r>
            <a:r>
              <a:rPr lang="en-US" dirty="0"/>
              <a:t>(comm))")</a:t>
            </a:r>
          </a:p>
          <a:p>
            <a:r>
              <a:rPr lang="en-US" dirty="0" err="1"/>
              <a:t>MPI.Barrier</a:t>
            </a:r>
            <a:r>
              <a:rPr lang="en-US" dirty="0"/>
              <a:t>(comm)</a:t>
            </a:r>
          </a:p>
          <a:p>
            <a:r>
              <a:rPr lang="en-US" dirty="0" err="1"/>
              <a:t>MPI.Finalize</a:t>
            </a:r>
            <a:r>
              <a:rPr lang="en-US" dirty="0"/>
              <a:t>() # Optional</a:t>
            </a:r>
          </a:p>
          <a:p>
            <a:r>
              <a:rPr lang="en-US" dirty="0">
                <a:hlinkClick r:id="rId3"/>
              </a:rPr>
              <a:t>https://juliaparallel.org/MPI.jl/latest/examples/01-hello/</a:t>
            </a:r>
            <a:endParaRPr lang="en-US" dirty="0"/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FB46BE-0776-F6B5-FE4A-C3F7AB214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204" y="2097175"/>
            <a:ext cx="5627933" cy="5885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750EB1-FAC0-BAEA-1CE6-0F1DCDBF7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6882" y="2942257"/>
            <a:ext cx="460057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8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CC09F-7383-3A4C-555C-35DA0BB4B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Sending and Receiving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E7E655-DBBE-1E38-D543-EB34028F2F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dirty="0"/>
              <a:t>If we have different processes running, we need to communicate information between them</a:t>
            </a:r>
          </a:p>
          <a:p>
            <a:pPr lvl="1"/>
            <a:r>
              <a:rPr lang="en-US" dirty="0"/>
              <a:t>We can use </a:t>
            </a:r>
            <a:r>
              <a:rPr lang="en-US" dirty="0" err="1"/>
              <a:t>MPI.Send</a:t>
            </a:r>
            <a:r>
              <a:rPr lang="en-US" dirty="0"/>
              <a:t> to send data out from a buffer to a specific rank</a:t>
            </a:r>
          </a:p>
          <a:p>
            <a:pPr lvl="1"/>
            <a:r>
              <a:rPr lang="en-US" dirty="0"/>
              <a:t>We can use </a:t>
            </a:r>
            <a:r>
              <a:rPr lang="en-US" dirty="0" err="1"/>
              <a:t>MPI.Recv</a:t>
            </a:r>
            <a:r>
              <a:rPr lang="en-US" dirty="0"/>
              <a:t> to receive a message from a specific rank and store it in a buffer</a:t>
            </a:r>
          </a:p>
          <a:p>
            <a:pPr lvl="1"/>
            <a:r>
              <a:rPr lang="en-US" dirty="0"/>
              <a:t>There is also </a:t>
            </a:r>
            <a:r>
              <a:rPr lang="en-US" dirty="0" err="1"/>
              <a:t>MPI.Isend</a:t>
            </a:r>
            <a:r>
              <a:rPr lang="en-US" dirty="0"/>
              <a:t> and </a:t>
            </a:r>
            <a:r>
              <a:rPr lang="en-US" dirty="0" err="1"/>
              <a:t>MPI.Irecv</a:t>
            </a:r>
            <a:r>
              <a:rPr lang="en-US" dirty="0"/>
              <a:t> for non-blocking communications (I can keep working while waiting for other communications)</a:t>
            </a:r>
          </a:p>
          <a:p>
            <a:pPr lvl="1"/>
            <a:r>
              <a:rPr lang="en-US" dirty="0"/>
              <a:t>If we need a data from a non-blocking communication, we can </a:t>
            </a:r>
            <a:r>
              <a:rPr lang="en-US" dirty="0" err="1"/>
              <a:t>MPI.Wait</a:t>
            </a:r>
            <a:r>
              <a:rPr lang="en-US" dirty="0"/>
              <a:t> for it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8F1B33-86AB-7FC8-B11C-DD16818BA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207" y="2097175"/>
            <a:ext cx="4638675" cy="15716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6A580F-9AEA-E31C-63BD-865BE6D34B20}"/>
              </a:ext>
            </a:extLst>
          </p:cNvPr>
          <p:cNvSpPr txBox="1"/>
          <p:nvPr/>
        </p:nvSpPr>
        <p:spPr>
          <a:xfrm>
            <a:off x="5986462" y="544649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https://juliaparallel.org/MPI.jl/latest/examples/04-sendrecv/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460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t">
            <a:noAutofit/>
          </a:bodyPr>
          <a:lstStyle/>
          <a:p>
            <a:r>
              <a:rPr lang="en-US" dirty="0"/>
              <a:t>Scattering/Gathering/Broadcasting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noFill/>
        </p:spPr>
        <p:txBody>
          <a:bodyPr vert="horz" lIns="0" tIns="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distribute data from one rank (usually 0) to many others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Scatter splits data into chunks and sends an equal part to each rank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Gather collects those chunks into one rank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Broadcasting sends a single result into all ranks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6BD863-D54C-A975-BAF7-7459B7887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414" y="4699103"/>
            <a:ext cx="5452903" cy="13380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A0FD16-B8A9-1D40-A557-8F9AB3C0D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791" y="1598584"/>
            <a:ext cx="4940471" cy="288105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E18D3F3-0E1E-6BF5-479A-E2C95A403830}"/>
              </a:ext>
            </a:extLst>
          </p:cNvPr>
          <p:cNvSpPr/>
          <p:nvPr/>
        </p:nvSpPr>
        <p:spPr>
          <a:xfrm>
            <a:off x="3649848" y="1722993"/>
            <a:ext cx="2087152" cy="45842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EB68D765-C5C5-0FDC-8ADE-CF9A91C0C7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930" y="1692991"/>
            <a:ext cx="2052375" cy="1696630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7C935273-1C6F-0B74-A71E-1589E62187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235" y="3166781"/>
            <a:ext cx="2052375" cy="1696630"/>
          </a:xfrm>
          <a:prstGeom prst="rect">
            <a:avLst/>
          </a:prstGeom>
        </p:spPr>
      </p:pic>
      <p:pic>
        <p:nvPicPr>
          <p:cNvPr id="17" name="Picture 16" descr="A green rectangular sign with black text&#10;&#10;Description automatically generated">
            <a:extLst>
              <a:ext uri="{FF2B5EF4-FFF2-40B4-BE49-F238E27FC236}">
                <a16:creationId xmlns:a16="http://schemas.microsoft.com/office/drawing/2014/main" id="{67A5EE13-F3D0-B641-3504-A578A57B10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236" y="4718461"/>
            <a:ext cx="2052375" cy="169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0392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342EE1-43E5-4AFB-895D-B61B9656DC14}">
  <ds:schemaRefs>
    <ds:schemaRef ds:uri="http://schemas.microsoft.com/office/2006/documentManagement/types"/>
    <ds:schemaRef ds:uri="http://schemas.microsoft.com/sharepoint/v3"/>
    <ds:schemaRef ds:uri="http://purl.org/dc/dcmitype/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230e9df3-be65-4c73-a93b-d1236ebd677e"/>
    <ds:schemaRef ds:uri="16c05727-aa75-4e4a-9b5f-8a80a1165891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F49CD38-5B57-4682-9FCE-B9174068D0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97783A8-901D-4F73-81D7-AA6841BEB3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{6D1A29CA-1655-446A-80C7-C2AC1CB9822D}tf33713516_win32</Template>
  <TotalTime>579</TotalTime>
  <Words>909</Words>
  <Application>Microsoft Office PowerPoint</Application>
  <PresentationFormat>Widescreen</PresentationFormat>
  <Paragraphs>112</Paragraphs>
  <Slides>15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3DFloatVTI</vt:lpstr>
      <vt:lpstr>Parallel Computing with MPI Finding meaning after Moore’s Law.</vt:lpstr>
      <vt:lpstr>Why parallel computing? </vt:lpstr>
      <vt:lpstr>Memory Organization</vt:lpstr>
      <vt:lpstr>What does HiPerGator look like?</vt:lpstr>
      <vt:lpstr>MPI.jl</vt:lpstr>
      <vt:lpstr>Using MPI for Multiple Nodes and what it is?</vt:lpstr>
      <vt:lpstr>Basic MPI Example</vt:lpstr>
      <vt:lpstr>Sending and Receiving</vt:lpstr>
      <vt:lpstr>Scattering/Gathering/Broadcasting</vt:lpstr>
      <vt:lpstr>Reductions</vt:lpstr>
      <vt:lpstr>Many other cool things</vt:lpstr>
      <vt:lpstr>PartitionedArrays.jl</vt:lpstr>
      <vt:lpstr>PartitionedArrays Example</vt:lpstr>
      <vt:lpstr>Test with SPMV(SParse Matrix Vector multiplication)</vt:lpstr>
      <vt:lpstr>What the future holds…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Rauta, George R.</dc:creator>
  <cp:lastModifiedBy>Rauta, George R.</cp:lastModifiedBy>
  <cp:revision>4</cp:revision>
  <dcterms:created xsi:type="dcterms:W3CDTF">2024-11-03T19:08:17Z</dcterms:created>
  <dcterms:modified xsi:type="dcterms:W3CDTF">2024-11-05T21:07:09Z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